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Print out</a:t>
            </a:r>
            <a:endParaRPr/>
          </a:p>
        </p:txBody>
      </p:sp>
      <p:sp>
        <p:nvSpPr>
          <p:cNvPr id="100" name="Google Shape;100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>
            <p:ph type="ctrTitle"/>
          </p:nvPr>
        </p:nvSpPr>
        <p:spPr>
          <a:xfrm>
            <a:off x="338665" y="162807"/>
            <a:ext cx="11514667" cy="122572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omic Sans MS"/>
              <a:buNone/>
            </a:pPr>
            <a:r>
              <a:rPr b="1" lang="en-GB" sz="5400">
                <a:latin typeface="Comic Sans MS"/>
                <a:ea typeface="Comic Sans MS"/>
                <a:cs typeface="Comic Sans MS"/>
                <a:sym typeface="Comic Sans MS"/>
              </a:rPr>
              <a:t>FLASH FICTION WRITING</a:t>
            </a:r>
            <a:endParaRPr b="1" sz="5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9" name="Google Shape;89;p13"/>
          <p:cNvSpPr txBox="1"/>
          <p:nvPr>
            <p:ph idx="1" type="subTitle"/>
          </p:nvPr>
        </p:nvSpPr>
        <p:spPr>
          <a:xfrm>
            <a:off x="338666" y="1896532"/>
            <a:ext cx="11514667" cy="4651023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 sz="2800">
                <a:latin typeface="Comic Sans MS"/>
                <a:ea typeface="Comic Sans MS"/>
                <a:cs typeface="Comic Sans MS"/>
                <a:sym typeface="Comic Sans MS"/>
              </a:rPr>
              <a:t>Flash fiction simply means a very short story rather than a novel.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 sz="2800">
                <a:latin typeface="Comic Sans MS"/>
                <a:ea typeface="Comic Sans MS"/>
                <a:cs typeface="Comic Sans MS"/>
                <a:sym typeface="Comic Sans MS"/>
              </a:rPr>
              <a:t>On each slide, there is a picture and two writing tasks for you to choose from.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 sz="2800">
                <a:latin typeface="Comic Sans MS"/>
                <a:ea typeface="Comic Sans MS"/>
                <a:cs typeface="Comic Sans MS"/>
                <a:sym typeface="Comic Sans MS"/>
              </a:rPr>
              <a:t>(Or if you’re really ambitious you could try both tasks!)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 sz="2800">
                <a:latin typeface="Comic Sans MS"/>
                <a:ea typeface="Comic Sans MS"/>
                <a:cs typeface="Comic Sans MS"/>
                <a:sym typeface="Comic Sans MS"/>
              </a:rPr>
              <a:t>There are some creative writing reminders on the first few slides.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 sz="2800">
                <a:latin typeface="Comic Sans MS"/>
                <a:ea typeface="Comic Sans MS"/>
                <a:cs typeface="Comic Sans MS"/>
                <a:sym typeface="Comic Sans MS"/>
              </a:rPr>
              <a:t>So, why not check those out before beginning to write?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>
            <p:ph type="title"/>
          </p:nvPr>
        </p:nvSpPr>
        <p:spPr>
          <a:xfrm>
            <a:off x="0" y="217170"/>
            <a:ext cx="12191999" cy="1634490"/>
          </a:xfrm>
          <a:prstGeom prst="rect">
            <a:avLst/>
          </a:prstGeom>
          <a:solidFill>
            <a:srgbClr val="F4B08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lang="en-GB" sz="3600">
                <a:latin typeface="Comic Sans MS"/>
                <a:ea typeface="Comic Sans MS"/>
                <a:cs typeface="Comic Sans MS"/>
                <a:sym typeface="Comic Sans MS"/>
              </a:rPr>
              <a:t>Creative writing reminder:</a:t>
            </a:r>
            <a:br>
              <a:rPr lang="en-GB" sz="3600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 sz="3240">
                <a:latin typeface="Comic Sans MS"/>
                <a:ea typeface="Comic Sans MS"/>
                <a:cs typeface="Comic Sans MS"/>
                <a:sym typeface="Comic Sans MS"/>
              </a:rPr>
              <a:t>#1 Plan before you write! </a:t>
            </a:r>
            <a:br>
              <a:rPr lang="en-GB" sz="3240"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lang="en-GB" sz="2790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 sz="1979">
                <a:latin typeface="Comic Sans MS"/>
                <a:ea typeface="Comic Sans MS"/>
                <a:cs typeface="Comic Sans MS"/>
                <a:sym typeface="Comic Sans MS"/>
              </a:rPr>
              <a:t>You could use a story arc or a 5 minute story plan (printable copies on the next slide)</a:t>
            </a:r>
            <a:endParaRPr sz="1979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95" name="Google Shape;95;p14"/>
          <p:cNvPicPr preferRelativeResize="0"/>
          <p:nvPr/>
        </p:nvPicPr>
        <p:blipFill rotWithShape="1">
          <a:blip r:embed="rId3">
            <a:alphaModFix/>
          </a:blip>
          <a:srcRect b="11563" l="26852" r="10161" t="10781"/>
          <a:stretch/>
        </p:blipFill>
        <p:spPr>
          <a:xfrm rot="733855">
            <a:off x="892548" y="2902809"/>
            <a:ext cx="4644219" cy="321921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4"/>
          <p:cNvPicPr preferRelativeResize="0"/>
          <p:nvPr/>
        </p:nvPicPr>
        <p:blipFill rotWithShape="1">
          <a:blip r:embed="rId4">
            <a:alphaModFix/>
          </a:blip>
          <a:srcRect b="11874" l="19354" r="2246" t="9522"/>
          <a:stretch/>
        </p:blipFill>
        <p:spPr>
          <a:xfrm rot="-1178199">
            <a:off x="6394932" y="2916395"/>
            <a:ext cx="5117949" cy="2884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103" name="Google Shape;103;p1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52683" y="0"/>
            <a:ext cx="9886634" cy="68928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/>
          <p:nvPr>
            <p:ph type="title"/>
          </p:nvPr>
        </p:nvSpPr>
        <p:spPr>
          <a:xfrm>
            <a:off x="254000" y="145409"/>
            <a:ext cx="4013310" cy="9160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GB"/>
              <a:t>5 min story plan</a:t>
            </a:r>
            <a:endParaRPr b="1"/>
          </a:p>
        </p:txBody>
      </p:sp>
      <p:sp>
        <p:nvSpPr>
          <p:cNvPr id="110" name="Google Shape;110;p16"/>
          <p:cNvSpPr/>
          <p:nvPr/>
        </p:nvSpPr>
        <p:spPr>
          <a:xfrm>
            <a:off x="4267310" y="69182"/>
            <a:ext cx="4668282" cy="4303559"/>
          </a:xfrm>
          <a:prstGeom prst="irregularSeal2">
            <a:avLst/>
          </a:prstGeom>
          <a:noFill/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What happens?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6"/>
          <p:cNvSpPr/>
          <p:nvPr/>
        </p:nvSpPr>
        <p:spPr>
          <a:xfrm rot="726470">
            <a:off x="8128518" y="1918163"/>
            <a:ext cx="1463096" cy="1003300"/>
          </a:xfrm>
          <a:prstGeom prst="notched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6"/>
          <p:cNvSpPr/>
          <p:nvPr/>
        </p:nvSpPr>
        <p:spPr>
          <a:xfrm>
            <a:off x="209275" y="1420585"/>
            <a:ext cx="2590800" cy="3286325"/>
          </a:xfrm>
          <a:prstGeom prst="rect">
            <a:avLst/>
          </a:prstGeom>
          <a:noFill/>
          <a:ln cap="flat" cmpd="sng" w="762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Character List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6"/>
          <p:cNvSpPr/>
          <p:nvPr/>
        </p:nvSpPr>
        <p:spPr>
          <a:xfrm rot="10497052">
            <a:off x="2910942" y="2215459"/>
            <a:ext cx="1463096" cy="1003300"/>
          </a:xfrm>
          <a:prstGeom prst="notched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6"/>
          <p:cNvSpPr/>
          <p:nvPr/>
        </p:nvSpPr>
        <p:spPr>
          <a:xfrm>
            <a:off x="8766152" y="1420585"/>
            <a:ext cx="3327400" cy="5102577"/>
          </a:xfrm>
          <a:prstGeom prst="flowChartDecision">
            <a:avLst/>
          </a:prstGeom>
          <a:noFill/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Setting: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Where is your story set?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Which year/time period? </a:t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6"/>
          <p:cNvSpPr/>
          <p:nvPr/>
        </p:nvSpPr>
        <p:spPr>
          <a:xfrm rot="228950">
            <a:off x="5009974" y="4870458"/>
            <a:ext cx="3602371" cy="1837362"/>
          </a:xfrm>
          <a:prstGeom prst="wedgeEllipseCallout">
            <a:avLst>
              <a:gd fmla="val 57514" name="adj1"/>
              <a:gd fmla="val 35846" name="adj2"/>
            </a:avLst>
          </a:prstGeom>
          <a:noFill/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Who will tell your story?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6"/>
          <p:cNvSpPr/>
          <p:nvPr/>
        </p:nvSpPr>
        <p:spPr>
          <a:xfrm rot="4875256">
            <a:off x="6299287" y="3682355"/>
            <a:ext cx="1073437" cy="1080655"/>
          </a:xfrm>
          <a:prstGeom prst="notched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6"/>
          <p:cNvSpPr txBox="1"/>
          <p:nvPr/>
        </p:nvSpPr>
        <p:spPr>
          <a:xfrm>
            <a:off x="7753352" y="69182"/>
            <a:ext cx="4438648" cy="646331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Task: complete the story plan, thinking about the important parts of a story</a:t>
            </a:r>
            <a:endParaRPr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8" name="Google Shape;118;p16"/>
          <p:cNvSpPr txBox="1"/>
          <p:nvPr/>
        </p:nvSpPr>
        <p:spPr>
          <a:xfrm>
            <a:off x="209275" y="5281195"/>
            <a:ext cx="4477025" cy="1384995"/>
          </a:xfrm>
          <a:prstGeom prst="rect">
            <a:avLst/>
          </a:prstGeom>
          <a:noFill/>
          <a:ln cap="flat" cmpd="sng" w="28575">
            <a:solidFill>
              <a:srgbClr val="7030A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 excellent stories:</a:t>
            </a:r>
            <a:endParaRPr b="1"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Include a range of ambitious vocabulary and original descriptions (no clichés!)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(You could include 5 senses, similes, metaphors etc…)</a:t>
            </a:r>
            <a:endParaRPr sz="1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7"/>
          <p:cNvSpPr txBox="1"/>
          <p:nvPr>
            <p:ph type="title"/>
          </p:nvPr>
        </p:nvSpPr>
        <p:spPr>
          <a:xfrm>
            <a:off x="1" y="286103"/>
            <a:ext cx="12192000" cy="1325563"/>
          </a:xfrm>
          <a:prstGeom prst="rect">
            <a:avLst/>
          </a:prstGeom>
          <a:solidFill>
            <a:srgbClr val="F4B08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Creative writing reminder:</a:t>
            </a:r>
            <a:br>
              <a:rPr lang="en-GB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#2 be creative with your words and phrases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24" name="Google Shape;124;p17"/>
          <p:cNvSpPr txBox="1"/>
          <p:nvPr>
            <p:ph idx="1" type="body"/>
          </p:nvPr>
        </p:nvSpPr>
        <p:spPr>
          <a:xfrm>
            <a:off x="310657" y="2097192"/>
            <a:ext cx="11570688" cy="39138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Use a dictionary or thesaurus to help you find the best words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Try to paint a picture with your words by using: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Similes/metaphors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The 5 senses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Unusual adjectives and verbs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8"/>
          <p:cNvSpPr txBox="1"/>
          <p:nvPr>
            <p:ph type="title"/>
          </p:nvPr>
        </p:nvSpPr>
        <p:spPr>
          <a:xfrm>
            <a:off x="0" y="270935"/>
            <a:ext cx="12192000" cy="1690688"/>
          </a:xfrm>
          <a:prstGeom prst="rect">
            <a:avLst/>
          </a:prstGeom>
          <a:solidFill>
            <a:srgbClr val="F4B08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Creative writing reminder:</a:t>
            </a:r>
            <a:br>
              <a:rPr lang="en-GB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#3 make it believable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0" name="Google Shape;130;p18"/>
          <p:cNvSpPr txBox="1"/>
          <p:nvPr>
            <p:ph idx="1" type="body"/>
          </p:nvPr>
        </p:nvSpPr>
        <p:spPr>
          <a:xfrm>
            <a:off x="237066" y="2220736"/>
            <a:ext cx="11729156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The people reading your writing want to imagine being there too, so you need to make it believable for them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Use objects/places/transport that are familiar to us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The things that happen to your main character should be realistic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Use your imagination!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9"/>
          <p:cNvSpPr txBox="1"/>
          <p:nvPr>
            <p:ph type="title"/>
          </p:nvPr>
        </p:nvSpPr>
        <p:spPr>
          <a:xfrm>
            <a:off x="838200" y="195792"/>
            <a:ext cx="10515600" cy="1325563"/>
          </a:xfrm>
          <a:prstGeom prst="rect">
            <a:avLst/>
          </a:prstGeom>
          <a:solidFill>
            <a:srgbClr val="C4E0B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Now, let’s see how creative you can be!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6" name="Google Shape;136;p1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 sz="3200">
                <a:latin typeface="Comic Sans MS"/>
                <a:ea typeface="Comic Sans MS"/>
                <a:cs typeface="Comic Sans MS"/>
                <a:sym typeface="Comic Sans MS"/>
              </a:rPr>
              <a:t>On each slide, there is a picture and two writing tasks </a:t>
            </a:r>
            <a:endParaRPr sz="32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 sz="3200">
                <a:latin typeface="Comic Sans MS"/>
                <a:ea typeface="Comic Sans MS"/>
                <a:cs typeface="Comic Sans MS"/>
                <a:sym typeface="Comic Sans MS"/>
              </a:rPr>
              <a:t>for you to choose from.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 sz="3200">
                <a:latin typeface="Comic Sans MS"/>
                <a:ea typeface="Comic Sans MS"/>
                <a:cs typeface="Comic Sans MS"/>
                <a:sym typeface="Comic Sans MS"/>
              </a:rPr>
              <a:t>Or, if you’re really ambitious, you could try both </a:t>
            </a:r>
            <a:endParaRPr sz="32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 sz="3200">
                <a:latin typeface="Comic Sans MS"/>
                <a:ea typeface="Comic Sans MS"/>
                <a:cs typeface="Comic Sans MS"/>
                <a:sym typeface="Comic Sans MS"/>
              </a:rPr>
              <a:t>tasks!</a:t>
            </a:r>
            <a:endParaRPr sz="32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0"/>
          <p:cNvSpPr txBox="1"/>
          <p:nvPr>
            <p:ph type="title"/>
          </p:nvPr>
        </p:nvSpPr>
        <p:spPr>
          <a:xfrm>
            <a:off x="105337" y="214489"/>
            <a:ext cx="4771464" cy="64233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</a:pPr>
            <a:r>
              <a:rPr lang="en-GB" sz="2800">
                <a:latin typeface="Comic Sans MS"/>
                <a:ea typeface="Comic Sans MS"/>
                <a:cs typeface="Comic Sans MS"/>
                <a:sym typeface="Comic Sans MS"/>
              </a:rPr>
              <a:t>1. Look carefully at the picture and then describe the tree in no more than 50 words. </a:t>
            </a:r>
            <a:br>
              <a:rPr lang="en-GB" sz="2800"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lang="en-GB" sz="2800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 sz="2800">
                <a:latin typeface="Comic Sans MS"/>
                <a:ea typeface="Comic Sans MS"/>
                <a:cs typeface="Comic Sans MS"/>
                <a:sym typeface="Comic Sans MS"/>
              </a:rPr>
              <a:t>(try to use a simile or a metaphor in your writing )</a:t>
            </a:r>
            <a:br>
              <a:rPr lang="en-GB" sz="2800"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lang="en-GB" sz="2800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 sz="2800">
                <a:latin typeface="Comic Sans MS"/>
                <a:ea typeface="Comic Sans MS"/>
                <a:cs typeface="Comic Sans MS"/>
                <a:sym typeface="Comic Sans MS"/>
              </a:rPr>
              <a:t>Or </a:t>
            </a:r>
            <a:br>
              <a:rPr lang="en-GB" sz="2800"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lang="en-GB" sz="2800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 sz="2800">
                <a:latin typeface="Comic Sans MS"/>
                <a:ea typeface="Comic Sans MS"/>
                <a:cs typeface="Comic Sans MS"/>
                <a:sym typeface="Comic Sans MS"/>
              </a:rPr>
              <a:t>2. Write a 200 word story with the title: The Magic Tree</a:t>
            </a:r>
            <a:br>
              <a:rPr lang="en-GB" sz="2800"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lang="en-GB" sz="2800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 sz="2800">
                <a:latin typeface="Comic Sans MS"/>
                <a:ea typeface="Comic Sans MS"/>
                <a:cs typeface="Comic Sans MS"/>
                <a:sym typeface="Comic Sans MS"/>
              </a:rPr>
              <a:t>(remember to plan your ideas first…)</a:t>
            </a:r>
            <a:endParaRPr sz="2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42" name="Google Shape;142;p2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76801" y="899318"/>
            <a:ext cx="7215190" cy="48128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