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22" name="Google Shape;22;p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23" name="Google Shape;2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24" name="Google Shape;2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hasCustomPrompt="1" type="title"/>
          </p:nvPr>
        </p:nvSpPr>
        <p:spPr>
          <a:xfrm>
            <a:off x="311700" y="1023650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311700" y="2987150"/>
            <a:ext cx="8520600" cy="126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7" name="Google Shape;10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1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1" name="Google Shape;111;p1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12" name="Google Shape;112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13" name="Google Shape;113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2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2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19" name="Google Shape;119;p12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20" name="Google Shape;12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21" name="Google Shape;121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31" name="Google Shape;31;p3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32" name="Google Shape;3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41" name="Google Shape;41;p4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42" name="Google Shape;4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43" name="Google Shape;4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52" name="Google Shape;52;p5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53" name="Google Shape;5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54" name="Google Shape;5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6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61" name="Google Shape;61;p6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62" name="Google Shape;62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63" name="Google Shape;6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type="title"/>
          </p:nvPr>
        </p:nvSpPr>
        <p:spPr>
          <a:xfrm>
            <a:off x="311700" y="77935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7"/>
          <p:cNvSpPr txBox="1"/>
          <p:nvPr>
            <p:ph idx="1" type="body"/>
          </p:nvPr>
        </p:nvSpPr>
        <p:spPr>
          <a:xfrm>
            <a:off x="311700" y="1436000"/>
            <a:ext cx="2808000" cy="29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7" name="Google Shape;6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8" name="Google Shape;68;p7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7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71" name="Google Shape;71;p7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72" name="Google Shape;72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73" name="Google Shape;73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6" name="Google Shape;7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8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80" name="Google Shape;80;p8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81" name="Google Shape;81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82" name="Google Shape;82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6" name="Google Shape;86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7" name="Google Shape;87;p9"/>
          <p:cNvSpPr txBox="1"/>
          <p:nvPr>
            <p:ph idx="2" type="body"/>
          </p:nvPr>
        </p:nvSpPr>
        <p:spPr>
          <a:xfrm>
            <a:off x="4939500" y="1150975"/>
            <a:ext cx="3837000" cy="326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9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9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9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92" name="Google Shape;92;p9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93" name="Google Shape;93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94" name="Google Shape;94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97" name="Google Shape;9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0"/>
          <p:cNvSpPr/>
          <p:nvPr/>
        </p:nvSpPr>
        <p:spPr>
          <a:xfrm>
            <a:off x="0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0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0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01" name="Google Shape;101;p10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02" name="Google Shape;10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03" name="Google Shape;103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7243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50000"/>
            <a:ext cx="8520600" cy="31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75" y="-6175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/>
          <p:nvPr/>
        </p:nvSpPr>
        <p:spPr>
          <a:xfrm>
            <a:off x="0" y="4413000"/>
            <a:ext cx="9144000" cy="730500"/>
          </a:xfrm>
          <a:prstGeom prst="rect">
            <a:avLst/>
          </a:prstGeom>
          <a:solidFill>
            <a:srgbClr val="FDCD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/>
        </p:nvSpPr>
        <p:spPr>
          <a:xfrm>
            <a:off x="1208100" y="143075"/>
            <a:ext cx="67278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Holmes Chapel Comprehensive School &amp; Sixth Form College</a:t>
            </a:r>
            <a:endParaRPr sz="1800"/>
          </a:p>
        </p:txBody>
      </p:sp>
      <p:sp>
        <p:nvSpPr>
          <p:cNvPr id="12" name="Google Shape;12;p1"/>
          <p:cNvSpPr txBox="1"/>
          <p:nvPr/>
        </p:nvSpPr>
        <p:spPr>
          <a:xfrm>
            <a:off x="1609350" y="4562250"/>
            <a:ext cx="59253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Preparing Learners for a Changing World</a:t>
            </a:r>
            <a:endParaRPr sz="1800"/>
          </a:p>
        </p:txBody>
      </p:sp>
      <p:pic>
        <p:nvPicPr>
          <p:cNvPr descr="hccs-logo-transparent-small.fw.png" id="13" name="Google Shape;13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36725" y="4454174"/>
            <a:ext cx="471375" cy="6481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ccs-logo-transparent-small.fw.png" id="14" name="Google Shape;14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7935900" y="4454186"/>
            <a:ext cx="471375" cy="6481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corbettmaths.com/2020/05/22/long-division-video/" TargetMode="External"/><Relationship Id="rId10" Type="http://schemas.openxmlformats.org/officeDocument/2006/relationships/hyperlink" Target="https://corbettmaths.com/2013/12/28/division-video-98/" TargetMode="External"/><Relationship Id="rId13" Type="http://schemas.openxmlformats.org/officeDocument/2006/relationships/hyperlink" Target="https://corbettmaths.com/2013/02/15/division-by-decimals/" TargetMode="External"/><Relationship Id="rId12" Type="http://schemas.openxmlformats.org/officeDocument/2006/relationships/hyperlink" Target="https://corbettmaths.com/2012/08/21/dividing-decimals-by-whole-numbers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orbettmaths.com/2013/12/19/addition-video-6/" TargetMode="External"/><Relationship Id="rId4" Type="http://schemas.openxmlformats.org/officeDocument/2006/relationships/hyperlink" Target="https://corbettmaths.com/2013/03/28/adding-decimals/" TargetMode="External"/><Relationship Id="rId9" Type="http://schemas.openxmlformats.org/officeDocument/2006/relationships/hyperlink" Target="https://corbettmaths.com/2013/02/15/multiplying-decimals-2/" TargetMode="External"/><Relationship Id="rId5" Type="http://schemas.openxmlformats.org/officeDocument/2006/relationships/hyperlink" Target="https://corbettmaths.com/2013/12/19/subtraction-video-304/" TargetMode="External"/><Relationship Id="rId6" Type="http://schemas.openxmlformats.org/officeDocument/2006/relationships/hyperlink" Target="https://corbettmaths.com/2013/03/28/subtracting-decimals/" TargetMode="External"/><Relationship Id="rId7" Type="http://schemas.openxmlformats.org/officeDocument/2006/relationships/hyperlink" Target="https://corbettmaths.com/2013/12/20/multiplication-grid-method-video-199/" TargetMode="External"/><Relationship Id="rId8" Type="http://schemas.openxmlformats.org/officeDocument/2006/relationships/hyperlink" Target="https://corbettmaths.com/2013/02/15/multiplication-tradition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"/>
          <p:cNvSpPr txBox="1"/>
          <p:nvPr>
            <p:ph type="ctrTitle"/>
          </p:nvPr>
        </p:nvSpPr>
        <p:spPr>
          <a:xfrm>
            <a:off x="306750" y="0"/>
            <a:ext cx="8530500" cy="738600"/>
          </a:xfrm>
          <a:prstGeom prst="rect">
            <a:avLst/>
          </a:prstGeom>
          <a:solidFill>
            <a:srgbClr val="FDCD00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FOUR OPERATIONS</a:t>
            </a:r>
            <a:endParaRPr sz="4000"/>
          </a:p>
        </p:txBody>
      </p:sp>
      <p:sp>
        <p:nvSpPr>
          <p:cNvPr id="127" name="Google Shape;127;p13"/>
          <p:cNvSpPr txBox="1"/>
          <p:nvPr>
            <p:ph idx="1" type="subTitle"/>
          </p:nvPr>
        </p:nvSpPr>
        <p:spPr>
          <a:xfrm>
            <a:off x="306750" y="691650"/>
            <a:ext cx="9009600" cy="376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GB" sz="1700"/>
              <a:t>Here are some videos that should help remind you of how to do each method:</a:t>
            </a:r>
            <a:endParaRPr b="1" i="1" sz="17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/>
              <a:t>Addition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400"/>
              <a:t>Integers </a:t>
            </a:r>
            <a:r>
              <a:rPr lang="en-GB" sz="1400" u="sng">
                <a:solidFill>
                  <a:schemeClr val="hlink"/>
                </a:solidFill>
                <a:hlinkClick r:id="rId3"/>
              </a:rPr>
              <a:t>https://corbettmaths.com/2013/12/19/addition-video-6/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400"/>
              <a:t>Decimals </a:t>
            </a:r>
            <a:r>
              <a:rPr lang="en-GB" sz="1400" u="sng">
                <a:solidFill>
                  <a:schemeClr val="hlink"/>
                </a:solidFill>
                <a:hlinkClick r:id="rId4"/>
              </a:rPr>
              <a:t>https://corbettmaths.com/2013/03/28/adding-decimals/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/>
              <a:t>Subtraction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400"/>
              <a:t>Integers </a:t>
            </a:r>
            <a:r>
              <a:rPr lang="en-GB" sz="1400" u="sng">
                <a:solidFill>
                  <a:schemeClr val="hlink"/>
                </a:solidFill>
                <a:hlinkClick r:id="rId5"/>
              </a:rPr>
              <a:t>https://corbettmaths.com/2013/12/19/subtraction-video-304/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400"/>
              <a:t>Decimals </a:t>
            </a:r>
            <a:r>
              <a:rPr lang="en-GB" sz="1400" u="sng">
                <a:solidFill>
                  <a:schemeClr val="hlink"/>
                </a:solidFill>
                <a:hlinkClick r:id="rId6"/>
              </a:rPr>
              <a:t>https://corbettmaths.com/2013/03/28/subtracting-decimals/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/>
              <a:t>Multiplication</a:t>
            </a:r>
            <a:endParaRPr sz="14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 sz="1400"/>
              <a:t>Integers - Grid Method (The HCCS Way!) </a:t>
            </a:r>
            <a:r>
              <a:rPr lang="en-GB" sz="1300" u="sng">
                <a:solidFill>
                  <a:schemeClr val="hlink"/>
                </a:solidFill>
                <a:hlinkClick r:id="rId7"/>
              </a:rPr>
              <a:t>https://corbettmaths.com/2013/12/20/multiplication-grid-method-video-199/</a:t>
            </a:r>
            <a:endParaRPr sz="14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 sz="1400"/>
              <a:t>Integers - Column Method </a:t>
            </a:r>
            <a:r>
              <a:rPr lang="en-GB" sz="1300" u="sng">
                <a:solidFill>
                  <a:schemeClr val="hlink"/>
                </a:solidFill>
                <a:hlinkClick r:id="rId8"/>
              </a:rPr>
              <a:t>https://corbettmaths.com/2013/02/15/multiplication-traditional/</a:t>
            </a:r>
            <a:endParaRPr sz="14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 sz="1400"/>
              <a:t>Decimals </a:t>
            </a:r>
            <a:r>
              <a:rPr lang="en-GB" sz="1300" u="sng">
                <a:solidFill>
                  <a:schemeClr val="hlink"/>
                </a:solidFill>
                <a:hlinkClick r:id="rId9"/>
              </a:rPr>
              <a:t>https://corbettmaths.com/2013/02/15/multiplying-decimals-2/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/>
              <a:t>Division</a:t>
            </a:r>
            <a:endParaRPr sz="14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 sz="1400"/>
              <a:t>Short </a:t>
            </a:r>
            <a:r>
              <a:rPr lang="en-GB" sz="1300" u="sng">
                <a:solidFill>
                  <a:schemeClr val="hlink"/>
                </a:solidFill>
                <a:hlinkClick r:id="rId10"/>
              </a:rPr>
              <a:t>https://corbettmaths.com/2013/12/28/division-video-98/</a:t>
            </a:r>
            <a:endParaRPr sz="14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 sz="1400"/>
              <a:t>Long </a:t>
            </a:r>
            <a:r>
              <a:rPr lang="en-GB" sz="1300" u="sng">
                <a:solidFill>
                  <a:schemeClr val="hlink"/>
                </a:solidFill>
                <a:hlinkClick r:id="rId11"/>
              </a:rPr>
              <a:t>https://corbettmaths.com/2020/05/22/long-division-video/</a:t>
            </a:r>
            <a:endParaRPr sz="14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 sz="1400"/>
              <a:t>Decimals by an Integer </a:t>
            </a:r>
            <a:r>
              <a:rPr lang="en-GB" sz="1300" u="sng">
                <a:solidFill>
                  <a:schemeClr val="hlink"/>
                </a:solidFill>
                <a:hlinkClick r:id="rId12"/>
              </a:rPr>
              <a:t>https://corbettmaths.com/2012/08/21/dividing-decimals-by-whole-numbers/</a:t>
            </a:r>
            <a:endParaRPr sz="14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GB" sz="1400"/>
              <a:t>Decimal by a Decimal </a:t>
            </a:r>
            <a:r>
              <a:rPr lang="en-GB" sz="1300" u="sng">
                <a:solidFill>
                  <a:schemeClr val="hlink"/>
                </a:solidFill>
                <a:hlinkClick r:id="rId13"/>
              </a:rPr>
              <a:t>https://corbettmaths.com/2013/02/15/division-by-decimals/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